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5"/>
  </p:notesMasterIdLst>
  <p:handoutMasterIdLst>
    <p:handoutMasterId r:id="rId16"/>
  </p:handoutMasterIdLst>
  <p:sldIdLst>
    <p:sldId id="285" r:id="rId2"/>
    <p:sldId id="287" r:id="rId3"/>
    <p:sldId id="289" r:id="rId4"/>
    <p:sldId id="290" r:id="rId5"/>
    <p:sldId id="288" r:id="rId6"/>
    <p:sldId id="291" r:id="rId7"/>
    <p:sldId id="273" r:id="rId8"/>
    <p:sldId id="292" r:id="rId9"/>
    <p:sldId id="274" r:id="rId10"/>
    <p:sldId id="258" r:id="rId11"/>
    <p:sldId id="286" r:id="rId12"/>
    <p:sldId id="259" r:id="rId13"/>
    <p:sldId id="293" r:id="rId1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oragmcd" initials="MM"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14" autoAdjust="0"/>
    <p:restoredTop sz="78995" autoAdjust="0"/>
  </p:normalViewPr>
  <p:slideViewPr>
    <p:cSldViewPr>
      <p:cViewPr varScale="1">
        <p:scale>
          <a:sx n="92" d="100"/>
          <a:sy n="92" d="100"/>
        </p:scale>
        <p:origin x="101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CF84E9C7-E914-4783-BD8F-8EF4DD714ECE}" type="datetimeFigureOut">
              <a:rPr lang="en-GB" smtClean="0"/>
              <a:t>13/10/2015</a:t>
            </a:fld>
            <a:endParaRPr lang="en-GB"/>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B2184ADA-F5E2-4161-AE12-679030A028EE}" type="slidenum">
              <a:rPr lang="en-GB" smtClean="0"/>
              <a:t>‹#›</a:t>
            </a:fld>
            <a:endParaRPr lang="en-GB"/>
          </a:p>
        </p:txBody>
      </p:sp>
    </p:spTree>
    <p:extLst>
      <p:ext uri="{BB962C8B-B14F-4D97-AF65-F5344CB8AC3E}">
        <p14:creationId xmlns:p14="http://schemas.microsoft.com/office/powerpoint/2010/main" val="8111192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2AE4631B-5741-4EE4-A03B-EAD4C564DDEF}" type="datetimeFigureOut">
              <a:rPr lang="en-GB" smtClean="0"/>
              <a:t>13/10/2015</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EEF4866C-5676-45BD-B456-85C758A89C01}" type="slidenum">
              <a:rPr lang="en-GB" smtClean="0"/>
              <a:t>‹#›</a:t>
            </a:fld>
            <a:endParaRPr lang="en-GB"/>
          </a:p>
        </p:txBody>
      </p:sp>
    </p:spTree>
    <p:extLst>
      <p:ext uri="{BB962C8B-B14F-4D97-AF65-F5344CB8AC3E}">
        <p14:creationId xmlns:p14="http://schemas.microsoft.com/office/powerpoint/2010/main" val="5082551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697828E-CE5E-431F-BB4D-6F3A3853FEF5}" type="slidenum">
              <a:rPr lang="en-GB" smtClean="0"/>
              <a:t>1</a:t>
            </a:fld>
            <a:endParaRPr lang="en-GB"/>
          </a:p>
        </p:txBody>
      </p:sp>
    </p:spTree>
    <p:extLst>
      <p:ext uri="{BB962C8B-B14F-4D97-AF65-F5344CB8AC3E}">
        <p14:creationId xmlns:p14="http://schemas.microsoft.com/office/powerpoint/2010/main" val="1586786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dirty="0" smtClean="0">
                <a:solidFill>
                  <a:schemeClr val="tx1"/>
                </a:solidFill>
                <a:latin typeface="+mn-lt"/>
                <a:ea typeface="+mn-ea"/>
                <a:cs typeface="+mn-cs"/>
              </a:rPr>
              <a:t>A DTI survey in </a:t>
            </a:r>
            <a:r>
              <a:rPr lang="en-US" sz="1200" b="0" i="0" u="none" strike="noStrike" kern="1200" baseline="0" dirty="0" smtClean="0">
                <a:solidFill>
                  <a:schemeClr val="tx1"/>
                </a:solidFill>
                <a:latin typeface="+mn-lt"/>
                <a:ea typeface="+mn-ea"/>
                <a:cs typeface="+mn-cs"/>
              </a:rPr>
              <a:t>2005 found that 42% of employees had experienced a problem with their rights at work in the last five years, and eight per cent left their employment as a direct result of a </a:t>
            </a:r>
            <a:r>
              <a:rPr lang="en-GB" sz="1200" b="0" i="0" u="none" strike="noStrike" kern="1200" baseline="0" dirty="0" smtClean="0">
                <a:solidFill>
                  <a:schemeClr val="tx1"/>
                </a:solidFill>
                <a:latin typeface="+mn-lt"/>
                <a:ea typeface="+mn-ea"/>
                <a:cs typeface="+mn-cs"/>
              </a:rPr>
              <a:t>workplace dispute.</a:t>
            </a:r>
          </a:p>
          <a:p>
            <a:endParaRPr lang="en-GB"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In the past, the law took something of an </a:t>
            </a:r>
            <a:r>
              <a:rPr lang="en-US" sz="1200" b="0" i="0" u="none" strike="noStrike" kern="1200" baseline="0" dirty="0" err="1" smtClean="0">
                <a:solidFill>
                  <a:schemeClr val="tx1"/>
                </a:solidFill>
                <a:latin typeface="+mn-lt"/>
                <a:ea typeface="+mn-ea"/>
                <a:cs typeface="+mn-cs"/>
              </a:rPr>
              <a:t>abstentionist</a:t>
            </a:r>
            <a:r>
              <a:rPr lang="en-US" sz="1200" b="0" i="0" u="none" strike="noStrike" kern="1200" baseline="0" dirty="0" smtClean="0">
                <a:solidFill>
                  <a:schemeClr val="tx1"/>
                </a:solidFill>
                <a:latin typeface="+mn-lt"/>
                <a:ea typeface="+mn-ea"/>
                <a:cs typeface="+mn-cs"/>
              </a:rPr>
              <a:t> approach to the regulation of work, </a:t>
            </a:r>
            <a:r>
              <a:rPr lang="en-US" sz="1200" b="0" i="0" u="none" strike="noStrike" kern="1200" baseline="0" dirty="0" err="1" smtClean="0">
                <a:solidFill>
                  <a:schemeClr val="tx1"/>
                </a:solidFill>
                <a:latin typeface="+mn-lt"/>
                <a:ea typeface="+mn-ea"/>
                <a:cs typeface="+mn-cs"/>
              </a:rPr>
              <a:t>esp</a:t>
            </a:r>
            <a:r>
              <a:rPr lang="en-US" sz="1200" b="0" i="0" u="none" strike="noStrike" kern="1200" baseline="0" dirty="0" smtClean="0">
                <a:solidFill>
                  <a:schemeClr val="tx1"/>
                </a:solidFill>
                <a:latin typeface="+mn-lt"/>
                <a:ea typeface="+mn-ea"/>
                <a:cs typeface="+mn-cs"/>
              </a:rPr>
              <a:t> employment which was seen as a matter of contract between 2 parties.  TUs dealt with collective issues. </a:t>
            </a:r>
          </a:p>
          <a:p>
            <a:r>
              <a:rPr lang="en-US" sz="1200" b="0" i="0" u="none" strike="noStrike" kern="1200" baseline="0" dirty="0" smtClean="0">
                <a:solidFill>
                  <a:schemeClr val="tx1"/>
                </a:solidFill>
                <a:latin typeface="+mn-lt"/>
                <a:ea typeface="+mn-ea"/>
                <a:cs typeface="+mn-cs"/>
              </a:rPr>
              <a:t>By 2011 only 23% of employees were covered by collective bargaining, and only 16% in the private sector.</a:t>
            </a:r>
            <a:endParaRPr lang="en-GB" dirty="0"/>
          </a:p>
        </p:txBody>
      </p:sp>
      <p:sp>
        <p:nvSpPr>
          <p:cNvPr id="4" name="Slide Number Placeholder 3"/>
          <p:cNvSpPr>
            <a:spLocks noGrp="1"/>
          </p:cNvSpPr>
          <p:nvPr>
            <p:ph type="sldNum" sz="quarter" idx="10"/>
          </p:nvPr>
        </p:nvSpPr>
        <p:spPr/>
        <p:txBody>
          <a:bodyPr/>
          <a:lstStyle/>
          <a:p>
            <a:fld id="{EEF4866C-5676-45BD-B456-85C758A89C01}" type="slidenum">
              <a:rPr lang="en-GB" smtClean="0"/>
              <a:t>2</a:t>
            </a:fld>
            <a:endParaRPr lang="en-GB"/>
          </a:p>
        </p:txBody>
      </p:sp>
    </p:spTree>
    <p:extLst>
      <p:ext uri="{BB962C8B-B14F-4D97-AF65-F5344CB8AC3E}">
        <p14:creationId xmlns:p14="http://schemas.microsoft.com/office/powerpoint/2010/main" val="13344761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CFR, Art 47 – right</a:t>
            </a:r>
            <a:r>
              <a:rPr lang="en-GB" baseline="0" dirty="0" smtClean="0"/>
              <a:t> to effective judicial protection, i.e. an individual may rely on the right to effective judicial protection with a view to protecting the substantive rights which EU law confers on him or her. </a:t>
            </a:r>
          </a:p>
          <a:p>
            <a:r>
              <a:rPr lang="en-GB" baseline="0" dirty="0" smtClean="0"/>
              <a:t>According to the explanations relating to Article 47 of the Charter, the protection offered by the first paragraph of that provision is more extensive than that offered by Article 13 of the ECHR since it </a:t>
            </a:r>
            <a:r>
              <a:rPr lang="en-GB" b="1" baseline="0" dirty="0" smtClean="0"/>
              <a:t>guarantees the right to an effective remedy </a:t>
            </a:r>
            <a:r>
              <a:rPr lang="en-GB" baseline="0" dirty="0" smtClean="0"/>
              <a:t>‘before a court’.</a:t>
            </a:r>
          </a:p>
          <a:p>
            <a:endParaRPr lang="en-GB" baseline="0" dirty="0" smtClean="0"/>
          </a:p>
          <a:p>
            <a:r>
              <a:rPr lang="en-GB" baseline="0" dirty="0" smtClean="0"/>
              <a:t>Settled case law tells us that the principle of effectiveness incorporates, among other things, access to a court/judicial proceedings; legal aid.</a:t>
            </a:r>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EEF4866C-5676-45BD-B456-85C758A89C01}" type="slidenum">
              <a:rPr lang="en-GB" smtClean="0"/>
              <a:t>5</a:t>
            </a:fld>
            <a:endParaRPr lang="en-GB"/>
          </a:p>
        </p:txBody>
      </p:sp>
    </p:spTree>
    <p:extLst>
      <p:ext uri="{BB962C8B-B14F-4D97-AF65-F5344CB8AC3E}">
        <p14:creationId xmlns:p14="http://schemas.microsoft.com/office/powerpoint/2010/main" val="33707073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EF4866C-5676-45BD-B456-85C758A89C01}" type="slidenum">
              <a:rPr lang="en-GB" smtClean="0"/>
              <a:t>7</a:t>
            </a:fld>
            <a:endParaRPr lang="en-GB"/>
          </a:p>
        </p:txBody>
      </p:sp>
    </p:spTree>
    <p:extLst>
      <p:ext uri="{BB962C8B-B14F-4D97-AF65-F5344CB8AC3E}">
        <p14:creationId xmlns:p14="http://schemas.microsoft.com/office/powerpoint/2010/main" val="5163271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kern="1200" dirty="0" smtClean="0">
                <a:solidFill>
                  <a:schemeClr val="tx1"/>
                </a:solidFill>
                <a:effectLst/>
                <a:latin typeface="+mn-lt"/>
                <a:ea typeface="+mn-ea"/>
                <a:cs typeface="+mn-cs"/>
              </a:rPr>
              <a:t>Overall drop of 81% from Oct 2013Equal Pay</a:t>
            </a:r>
            <a:r>
              <a:rPr lang="en-US" dirty="0" smtClean="0"/>
              <a:t> </a:t>
            </a:r>
            <a:r>
              <a:rPr lang="en-US" sz="1200" b="0" i="0" u="none" strike="noStrike" kern="1200" dirty="0" smtClean="0">
                <a:solidFill>
                  <a:schemeClr val="tx1"/>
                </a:solidFill>
                <a:effectLst/>
                <a:latin typeface="+mn-lt"/>
                <a:ea typeface="+mn-ea"/>
                <a:cs typeface="+mn-cs"/>
              </a:rPr>
              <a:t>-81%</a:t>
            </a:r>
            <a:r>
              <a:rPr lang="en-US" dirty="0" smtClean="0"/>
              <a:t> </a:t>
            </a:r>
            <a:r>
              <a:rPr lang="en-US" sz="1200" b="1" i="0" u="none" strike="noStrike" kern="1200" dirty="0" smtClean="0">
                <a:solidFill>
                  <a:schemeClr val="tx1"/>
                </a:solidFill>
                <a:effectLst/>
                <a:latin typeface="+mn-lt"/>
                <a:ea typeface="+mn-ea"/>
                <a:cs typeface="+mn-cs"/>
              </a:rPr>
              <a:t>Sex Discrimination</a:t>
            </a:r>
            <a:r>
              <a:rPr lang="en-US" dirty="0" smtClean="0"/>
              <a:t> </a:t>
            </a:r>
            <a:r>
              <a:rPr lang="en-US" sz="1200" b="0" i="0" u="none" strike="noStrike" kern="1200" dirty="0" smtClean="0">
                <a:solidFill>
                  <a:schemeClr val="tx1"/>
                </a:solidFill>
                <a:effectLst/>
                <a:latin typeface="+mn-lt"/>
                <a:ea typeface="+mn-ea"/>
                <a:cs typeface="+mn-cs"/>
              </a:rPr>
              <a:t>-84%</a:t>
            </a:r>
            <a:r>
              <a:rPr lang="en-US" dirty="0" smtClean="0"/>
              <a:t> </a:t>
            </a:r>
            <a:r>
              <a:rPr lang="en-US" sz="1200" b="1" i="0" u="none" strike="noStrike" kern="1200" dirty="0" smtClean="0">
                <a:solidFill>
                  <a:schemeClr val="tx1"/>
                </a:solidFill>
                <a:effectLst/>
                <a:latin typeface="+mn-lt"/>
                <a:ea typeface="+mn-ea"/>
                <a:cs typeface="+mn-cs"/>
              </a:rPr>
              <a:t>Suffer a detriment/unfair dismissal - pregnancy</a:t>
            </a:r>
            <a:r>
              <a:rPr lang="en-US" dirty="0" smtClean="0"/>
              <a:t> </a:t>
            </a:r>
            <a:r>
              <a:rPr lang="en-US" sz="1200" b="0" i="0" u="none" strike="noStrike" kern="1200" dirty="0" smtClean="0">
                <a:solidFill>
                  <a:schemeClr val="tx1"/>
                </a:solidFill>
                <a:effectLst/>
                <a:latin typeface="+mn-lt"/>
                <a:ea typeface="+mn-ea"/>
                <a:cs typeface="+mn-cs"/>
              </a:rPr>
              <a:t>-36%</a:t>
            </a:r>
            <a:r>
              <a:rPr lang="en-US" dirty="0" smtClean="0"/>
              <a:t>  - </a:t>
            </a:r>
            <a:r>
              <a:rPr lang="en-US" dirty="0" err="1" smtClean="0"/>
              <a:t>MoJ</a:t>
            </a:r>
            <a:r>
              <a:rPr lang="en-US" dirty="0" smtClean="0"/>
              <a:t> stats these figures compare Oct 2012-June 2013 with Oct 2013-June 2014</a:t>
            </a:r>
            <a:r>
              <a:rPr lang="en-US" baseline="0" dirty="0" smtClean="0"/>
              <a:t> – impact of first 9 months</a:t>
            </a:r>
            <a:endParaRPr lang="en-GB"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smtClean="0"/>
              <a:t>Also Difficulties for advisers – ET3 provided other side of the story</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smtClean="0"/>
              <a:t>Fee payment risky esp. with low enforcement of awards</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dirty="0" smtClean="0"/>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dirty="0" smtClean="0"/>
              <a:t>Unison appealed to the Court of Appeal on the basis that:</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smtClean="0"/>
              <a:t>Fees breached the principle of effectiveness (claimants should have access to justice). Unison relied upon the statistics showing the decline in the number of claims that have been brought since fees were introduced and argued that this showed that claimants could not afford to bring claims and as such their access to justice had been denied.</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smtClean="0"/>
              <a:t> The fees regime is indirectly discriminatory on the basis that claimants that wish to pursue a discrimination claim are required to pay a higher fee.</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smtClean="0"/>
              <a:t> The Lord Chancellor had breached his duty to have due regard to the need to eliminate discrimination by imposing the two tier fees regime.</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dirty="0" smtClean="0"/>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dirty="0" smtClean="0"/>
              <a:t>The Court of Appeal dismissed Unison’s appeal on the basis that there was still a lack of evidence to support Unison’s claims. The Court noted that, whilst there had been a significant decline in the number of claims, these figures alone did not necessarily mean that claimants were unable to pay the fees. There was not, therefore sufficient evidence to support that claimants were unable to have effective access to justice.</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dirty="0" smtClean="0"/>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dirty="0" smtClean="0"/>
              <a:t>Regarding the discrimination claim, the Court of Appeal held that the two-tier fees system was objectively justified. The higher fee in respect of discrimination claims reflected the greater demand such claims placed on tribunal resources.</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dirty="0" smtClean="0"/>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dirty="0" smtClean="0"/>
              <a:t>Unison has sought further permission to appeal to the Supreme Court. In the meantime, the Ministry of Justice is currently conducting a formal review on the impact of tribunal fees the result of which is expected later in the year.</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dirty="0" smtClean="0"/>
              <a:t>Justice</a:t>
            </a:r>
            <a:r>
              <a:rPr lang="en-GB" baseline="0" dirty="0" smtClean="0"/>
              <a:t> Committee also conducing an inquiry into court fees generally – public consultation now closed but we have made a submission based on our research.</a:t>
            </a:r>
            <a:endParaRPr lang="en-GB"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dirty="0" smtClean="0"/>
          </a:p>
          <a:p>
            <a:endParaRPr lang="en-GB" dirty="0"/>
          </a:p>
        </p:txBody>
      </p:sp>
      <p:sp>
        <p:nvSpPr>
          <p:cNvPr id="4" name="Slide Number Placeholder 3"/>
          <p:cNvSpPr>
            <a:spLocks noGrp="1"/>
          </p:cNvSpPr>
          <p:nvPr>
            <p:ph type="sldNum" sz="quarter" idx="10"/>
          </p:nvPr>
        </p:nvSpPr>
        <p:spPr/>
        <p:txBody>
          <a:bodyPr/>
          <a:lstStyle/>
          <a:p>
            <a:fld id="{EEF4866C-5676-45BD-B456-85C758A89C01}" type="slidenum">
              <a:rPr lang="en-GB" smtClean="0"/>
              <a:t>8</a:t>
            </a:fld>
            <a:endParaRPr lang="en-GB"/>
          </a:p>
        </p:txBody>
      </p:sp>
    </p:spTree>
    <p:extLst>
      <p:ext uri="{BB962C8B-B14F-4D97-AF65-F5344CB8AC3E}">
        <p14:creationId xmlns:p14="http://schemas.microsoft.com/office/powerpoint/2010/main" val="3654727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Early conciliation. This is turning out to be another obstacle for some claimants – e.g. if just get number wrong, then claim is struck out – see e.g. Sterling v United Learning (EAT). In those claims which cannot be settled</a:t>
            </a:r>
            <a:r>
              <a:rPr lang="en-US" sz="1200" b="0" i="0" kern="1200" baseline="0" dirty="0" smtClean="0">
                <a:solidFill>
                  <a:schemeClr val="tx1"/>
                </a:solidFill>
                <a:effectLst/>
                <a:latin typeface="+mn-lt"/>
                <a:ea typeface="+mn-ea"/>
                <a:cs typeface="+mn-cs"/>
              </a:rPr>
              <a:t> by EC (most where employment has ended), </a:t>
            </a:r>
            <a:r>
              <a:rPr lang="en-US" sz="1200" b="0" i="0" kern="1200" dirty="0" smtClean="0">
                <a:solidFill>
                  <a:schemeClr val="tx1"/>
                </a:solidFill>
                <a:effectLst/>
                <a:latin typeface="+mn-lt"/>
                <a:ea typeface="+mn-ea"/>
                <a:cs typeface="+mn-cs"/>
              </a:rPr>
              <a:t> series of technical obstacles rather than about genuinely trying to conciliate claims.</a:t>
            </a:r>
            <a:endParaRPr lang="en-GB" dirty="0"/>
          </a:p>
        </p:txBody>
      </p:sp>
      <p:sp>
        <p:nvSpPr>
          <p:cNvPr id="4" name="Slide Number Placeholder 3"/>
          <p:cNvSpPr>
            <a:spLocks noGrp="1"/>
          </p:cNvSpPr>
          <p:nvPr>
            <p:ph type="sldNum" sz="quarter" idx="10"/>
          </p:nvPr>
        </p:nvSpPr>
        <p:spPr/>
        <p:txBody>
          <a:bodyPr/>
          <a:lstStyle/>
          <a:p>
            <a:fld id="{EEF4866C-5676-45BD-B456-85C758A89C01}" type="slidenum">
              <a:rPr lang="en-GB" smtClean="0"/>
              <a:t>9</a:t>
            </a:fld>
            <a:endParaRPr lang="en-GB"/>
          </a:p>
        </p:txBody>
      </p:sp>
    </p:spTree>
    <p:extLst>
      <p:ext uri="{BB962C8B-B14F-4D97-AF65-F5344CB8AC3E}">
        <p14:creationId xmlns:p14="http://schemas.microsoft.com/office/powerpoint/2010/main" val="2597862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A12EF65-F41E-4F64-BA97-E5E75C186859}" type="datetimeFigureOut">
              <a:rPr lang="en-GB" smtClean="0"/>
              <a:t>13/10/2015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3E8FE3-F547-46D8-BB4E-CD067E86DA6C}" type="slidenum">
              <a:rPr lang="en-GB" smtClean="0"/>
              <a:t>‹#›</a:t>
            </a:fld>
            <a:endParaRPr lang="en-GB"/>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12EF65-F41E-4F64-BA97-E5E75C186859}" type="datetimeFigureOut">
              <a:rPr lang="en-GB" smtClean="0"/>
              <a:t>13/10/2015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3E8FE3-F547-46D8-BB4E-CD067E86DA6C}"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12EF65-F41E-4F64-BA97-E5E75C186859}" type="datetimeFigureOut">
              <a:rPr lang="en-GB" smtClean="0"/>
              <a:t>13/10/2015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3E8FE3-F547-46D8-BB4E-CD067E86DA6C}"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12EF65-F41E-4F64-BA97-E5E75C186859}" type="datetimeFigureOut">
              <a:rPr lang="en-GB" smtClean="0"/>
              <a:t>13/10/2015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3E8FE3-F547-46D8-BB4E-CD067E86DA6C}"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12EF65-F41E-4F64-BA97-E5E75C186859}" type="datetimeFigureOut">
              <a:rPr lang="en-GB" smtClean="0"/>
              <a:t>13/10/2015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3E8FE3-F547-46D8-BB4E-CD067E86DA6C}" type="slidenum">
              <a:rPr lang="en-GB" smtClean="0"/>
              <a:t>‹#›</a:t>
            </a:fld>
            <a:endParaRPr lang="en-GB"/>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A12EF65-F41E-4F64-BA97-E5E75C186859}" type="datetimeFigureOut">
              <a:rPr lang="en-GB" smtClean="0"/>
              <a:t>13/10/2015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3E8FE3-F547-46D8-BB4E-CD067E86DA6C}"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A12EF65-F41E-4F64-BA97-E5E75C186859}" type="datetimeFigureOut">
              <a:rPr lang="en-GB" smtClean="0"/>
              <a:t>13/10/2015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B3E8FE3-F547-46D8-BB4E-CD067E86DA6C}" type="slidenum">
              <a:rPr lang="en-GB" smtClean="0"/>
              <a:t>‹#›</a:t>
            </a:fld>
            <a:endParaRPr lang="en-GB"/>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A12EF65-F41E-4F64-BA97-E5E75C186859}" type="datetimeFigureOut">
              <a:rPr lang="en-GB" smtClean="0"/>
              <a:t>13/10/2015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B3E8FE3-F547-46D8-BB4E-CD067E86DA6C}"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12EF65-F41E-4F64-BA97-E5E75C186859}" type="datetimeFigureOut">
              <a:rPr lang="en-GB" smtClean="0"/>
              <a:t>13/10/2015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B3E8FE3-F547-46D8-BB4E-CD067E86DA6C}"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12EF65-F41E-4F64-BA97-E5E75C186859}" type="datetimeFigureOut">
              <a:rPr lang="en-GB" smtClean="0"/>
              <a:t>13/10/2015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3E8FE3-F547-46D8-BB4E-CD067E86DA6C}" type="slidenum">
              <a:rPr lang="en-GB" smtClean="0"/>
              <a:t>‹#›</a:t>
            </a:fld>
            <a:endParaRPr lang="en-GB"/>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12EF65-F41E-4F64-BA97-E5E75C186859}" type="datetimeFigureOut">
              <a:rPr lang="en-GB" smtClean="0"/>
              <a:t>13/10/2015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3E8FE3-F547-46D8-BB4E-CD067E86DA6C}"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5A12EF65-F41E-4F64-BA97-E5E75C186859}" type="datetimeFigureOut">
              <a:rPr lang="en-GB" smtClean="0"/>
              <a:t>13/10/2015</a:t>
            </a:fld>
            <a:endParaRPr lang="en-GB"/>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GB"/>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AB3E8FE3-F547-46D8-BB4E-CD067E86DA6C}"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mailto:Nicole.busby@strath.ac.u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00809"/>
            <a:ext cx="7772400" cy="1899642"/>
          </a:xfrm>
        </p:spPr>
        <p:txBody>
          <a:bodyPr>
            <a:noAutofit/>
          </a:bodyPr>
          <a:lstStyle/>
          <a:p>
            <a:pPr algn="ctr"/>
            <a:r>
              <a:rPr lang="en-GB" sz="4000" b="1" dirty="0">
                <a:solidFill>
                  <a:schemeClr val="tx1"/>
                </a:solidFill>
              </a:rPr>
              <a:t>Access to Justice: </a:t>
            </a:r>
            <a:r>
              <a:rPr lang="en-GB" sz="4000" b="1" dirty="0" smtClean="0">
                <a:solidFill>
                  <a:schemeClr val="tx1"/>
                </a:solidFill>
              </a:rPr>
              <a:t/>
            </a:r>
            <a:br>
              <a:rPr lang="en-GB" sz="4000" b="1" dirty="0" smtClean="0">
                <a:solidFill>
                  <a:schemeClr val="tx1"/>
                </a:solidFill>
              </a:rPr>
            </a:br>
            <a:r>
              <a:rPr lang="en-GB" sz="4000" b="1" dirty="0" smtClean="0">
                <a:solidFill>
                  <a:schemeClr val="tx1"/>
                </a:solidFill>
              </a:rPr>
              <a:t>Article </a:t>
            </a:r>
            <a:r>
              <a:rPr lang="en-GB" sz="4000" b="1" dirty="0">
                <a:solidFill>
                  <a:schemeClr val="tx1"/>
                </a:solidFill>
              </a:rPr>
              <a:t>6 and the right </a:t>
            </a:r>
            <a:r>
              <a:rPr lang="en-GB" sz="4000" b="1" dirty="0" smtClean="0">
                <a:solidFill>
                  <a:schemeClr val="tx1"/>
                </a:solidFill>
              </a:rPr>
              <a:t>to a </a:t>
            </a:r>
            <a:r>
              <a:rPr lang="en-GB" sz="4000" b="1" dirty="0">
                <a:solidFill>
                  <a:schemeClr val="tx1"/>
                </a:solidFill>
              </a:rPr>
              <a:t>fair hearing</a:t>
            </a:r>
          </a:p>
        </p:txBody>
      </p:sp>
      <p:sp>
        <p:nvSpPr>
          <p:cNvPr id="3" name="Subtitle 2"/>
          <p:cNvSpPr>
            <a:spLocks noGrp="1"/>
          </p:cNvSpPr>
          <p:nvPr>
            <p:ph type="subTitle" idx="1"/>
          </p:nvPr>
        </p:nvSpPr>
        <p:spPr>
          <a:xfrm>
            <a:off x="736088" y="4005064"/>
            <a:ext cx="6400800" cy="1483417"/>
          </a:xfrm>
        </p:spPr>
        <p:txBody>
          <a:bodyPr>
            <a:normAutofit lnSpcReduction="10000"/>
          </a:bodyPr>
          <a:lstStyle/>
          <a:p>
            <a:pPr algn="ctr"/>
            <a:r>
              <a:rPr lang="en-GB" sz="2800" b="1" dirty="0" smtClean="0">
                <a:solidFill>
                  <a:schemeClr val="tx1"/>
                </a:solidFill>
              </a:rPr>
              <a:t>Lessons from research</a:t>
            </a:r>
          </a:p>
          <a:p>
            <a:pPr algn="ctr"/>
            <a:endParaRPr lang="en-GB" sz="2000" dirty="0"/>
          </a:p>
          <a:p>
            <a:pPr lvl="0" algn="ctr">
              <a:buClr>
                <a:srgbClr val="93A299"/>
              </a:buClr>
            </a:pPr>
            <a:r>
              <a:rPr lang="en-GB" sz="2000" dirty="0">
                <a:solidFill>
                  <a:srgbClr val="292934">
                    <a:lumMod val="75000"/>
                    <a:lumOff val="25000"/>
                  </a:srgbClr>
                </a:solidFill>
              </a:rPr>
              <a:t>Nicole Busby, University of Strathclyde Law School</a:t>
            </a:r>
          </a:p>
          <a:p>
            <a:pPr algn="ctr"/>
            <a:r>
              <a:rPr lang="en-GB" sz="2000" dirty="0" smtClean="0"/>
              <a:t>Morag McDermont, University of Bristol Law School </a:t>
            </a:r>
          </a:p>
          <a:p>
            <a:endParaRPr lang="en-GB" sz="2400" dirty="0"/>
          </a:p>
          <a:p>
            <a:endParaRPr lang="en-GB" sz="2400" dirty="0"/>
          </a:p>
        </p:txBody>
      </p:sp>
      <p:sp>
        <p:nvSpPr>
          <p:cNvPr id="4" name="Slide Number Placeholder 3"/>
          <p:cNvSpPr>
            <a:spLocks noGrp="1"/>
          </p:cNvSpPr>
          <p:nvPr>
            <p:ph type="sldNum" sz="quarter" idx="12"/>
          </p:nvPr>
        </p:nvSpPr>
        <p:spPr/>
        <p:txBody>
          <a:bodyPr/>
          <a:lstStyle/>
          <a:p>
            <a:endParaRPr lang="en-GB" dirty="0"/>
          </a:p>
        </p:txBody>
      </p:sp>
      <p:pic>
        <p:nvPicPr>
          <p:cNvPr id="2056" name="Picture 8" descr="C:\Users\wrb12116\AppData\Local\Microsoft\Windows\Temporary Internet Files\Content.IE5\ALSS51KF\UoB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5637183"/>
            <a:ext cx="1402789" cy="584190"/>
          </a:xfrm>
          <a:prstGeom prst="rect">
            <a:avLst/>
          </a:prstGeom>
          <a:noFill/>
          <a:extLst>
            <a:ext uri="{909E8E84-426E-40DD-AFC4-6F175D3DCCD1}">
              <a14:hiddenFill xmlns:a14="http://schemas.microsoft.com/office/drawing/2010/main">
                <a:solidFill>
                  <a:srgbClr val="FFFFFF"/>
                </a:solidFill>
              </a14:hiddenFill>
            </a:ext>
          </a:extLst>
        </p:spPr>
      </p:pic>
      <p:pic>
        <p:nvPicPr>
          <p:cNvPr id="2057"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20272" y="5488481"/>
            <a:ext cx="1001182" cy="7328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427984" y="5563125"/>
            <a:ext cx="829816" cy="719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368639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6712"/>
            <a:ext cx="8229600" cy="1080120"/>
          </a:xfrm>
        </p:spPr>
        <p:txBody>
          <a:bodyPr>
            <a:noAutofit/>
          </a:bodyPr>
          <a:lstStyle/>
          <a:p>
            <a:r>
              <a:rPr lang="en-GB" b="1" dirty="0" smtClean="0">
                <a:solidFill>
                  <a:schemeClr val="tx1"/>
                </a:solidFill>
              </a:rPr>
              <a:t>Effective remedies? </a:t>
            </a:r>
            <a:br>
              <a:rPr lang="en-GB" b="1" dirty="0" smtClean="0">
                <a:solidFill>
                  <a:schemeClr val="tx1"/>
                </a:solidFill>
              </a:rPr>
            </a:br>
            <a:r>
              <a:rPr lang="en-GB" b="1" dirty="0" smtClean="0">
                <a:solidFill>
                  <a:schemeClr val="tx1"/>
                </a:solidFill>
              </a:rPr>
              <a:t>Non-enforcement of awards</a:t>
            </a:r>
            <a:endParaRPr lang="en-GB" b="1" dirty="0">
              <a:solidFill>
                <a:schemeClr val="tx1"/>
              </a:solidFill>
            </a:endParaRPr>
          </a:p>
        </p:txBody>
      </p:sp>
      <p:sp>
        <p:nvSpPr>
          <p:cNvPr id="5" name="Content Placeholder 4"/>
          <p:cNvSpPr>
            <a:spLocks noGrp="1"/>
          </p:cNvSpPr>
          <p:nvPr>
            <p:ph idx="1"/>
          </p:nvPr>
        </p:nvSpPr>
        <p:spPr>
          <a:xfrm>
            <a:off x="457200" y="2060848"/>
            <a:ext cx="8229600" cy="4608512"/>
          </a:xfrm>
        </p:spPr>
        <p:txBody>
          <a:bodyPr>
            <a:normAutofit/>
          </a:bodyPr>
          <a:lstStyle/>
          <a:p>
            <a:pPr marL="0" indent="0">
              <a:buNone/>
            </a:pPr>
            <a:r>
              <a:rPr lang="en-GB" sz="2200" dirty="0" smtClean="0"/>
              <a:t>Non-payment of ET awards – Department for Business, Innovation and Skills (2013) </a:t>
            </a:r>
            <a:r>
              <a:rPr lang="en-GB" sz="2200" i="1" dirty="0" smtClean="0"/>
              <a:t>Payment of Tribunal Awards</a:t>
            </a:r>
            <a:endParaRPr lang="en-GB" sz="2200" dirty="0" smtClean="0"/>
          </a:p>
          <a:p>
            <a:r>
              <a:rPr lang="en-GB" sz="2200" dirty="0" smtClean="0"/>
              <a:t>49% received full payment of </a:t>
            </a:r>
            <a:r>
              <a:rPr lang="en-GB" sz="2200" dirty="0"/>
              <a:t>award</a:t>
            </a:r>
            <a:br>
              <a:rPr lang="en-GB" sz="2200" dirty="0"/>
            </a:br>
            <a:r>
              <a:rPr lang="en-GB" sz="2200" dirty="0" smtClean="0"/>
              <a:t>BUT </a:t>
            </a:r>
            <a:r>
              <a:rPr lang="en-GB" sz="2200" dirty="0"/>
              <a:t>16% </a:t>
            </a:r>
            <a:r>
              <a:rPr lang="en-GB" sz="2200" dirty="0" smtClean="0"/>
              <a:t>used enforcement </a:t>
            </a:r>
            <a:r>
              <a:rPr lang="en-GB" sz="2200" dirty="0"/>
              <a:t>action</a:t>
            </a:r>
          </a:p>
          <a:p>
            <a:r>
              <a:rPr lang="en-GB" sz="2200" dirty="0" smtClean="0"/>
              <a:t>35</a:t>
            </a:r>
            <a:r>
              <a:rPr lang="en-GB" sz="2200" dirty="0"/>
              <a:t>% of claimants received no payment</a:t>
            </a:r>
          </a:p>
          <a:p>
            <a:r>
              <a:rPr lang="en-US" sz="2200" dirty="0"/>
              <a:t>m</a:t>
            </a:r>
            <a:r>
              <a:rPr lang="en-US" sz="2200" dirty="0" smtClean="0"/>
              <a:t>ost </a:t>
            </a:r>
            <a:r>
              <a:rPr lang="en-US" sz="2200" dirty="0"/>
              <a:t>common reason for </a:t>
            </a:r>
            <a:r>
              <a:rPr lang="en-US" sz="2200" dirty="0" smtClean="0"/>
              <a:t>non</a:t>
            </a:r>
            <a:br>
              <a:rPr lang="en-US" sz="2200" dirty="0" smtClean="0"/>
            </a:br>
            <a:r>
              <a:rPr lang="en-US" sz="2200" dirty="0" smtClean="0"/>
              <a:t>-payment: employer </a:t>
            </a:r>
            <a:br>
              <a:rPr lang="en-US" sz="2200" dirty="0" smtClean="0"/>
            </a:br>
            <a:r>
              <a:rPr lang="en-US" sz="2200" dirty="0" smtClean="0"/>
              <a:t>now </a:t>
            </a:r>
            <a:r>
              <a:rPr lang="en-US" sz="2200" dirty="0"/>
              <a:t>insolvent (37</a:t>
            </a:r>
            <a:r>
              <a:rPr lang="en-US" sz="2200" dirty="0" smtClean="0"/>
              <a:t>%) </a:t>
            </a:r>
          </a:p>
          <a:p>
            <a:r>
              <a:rPr lang="en-US" sz="2200" dirty="0" smtClean="0"/>
              <a:t>over </a:t>
            </a:r>
            <a:r>
              <a:rPr lang="en-US" sz="2200" dirty="0"/>
              <a:t>half </a:t>
            </a:r>
            <a:r>
              <a:rPr lang="en-US" sz="2200" dirty="0" smtClean="0"/>
              <a:t>believed </a:t>
            </a:r>
            <a:br>
              <a:rPr lang="en-US" sz="2200" dirty="0" smtClean="0"/>
            </a:br>
            <a:r>
              <a:rPr lang="en-US" sz="2200" dirty="0" smtClean="0"/>
              <a:t>company now </a:t>
            </a:r>
            <a:r>
              <a:rPr lang="en-US" sz="2200" dirty="0"/>
              <a:t>trading </a:t>
            </a:r>
            <a:r>
              <a:rPr lang="en-US" sz="2200" dirty="0" smtClean="0"/>
              <a:t/>
            </a:r>
            <a:br>
              <a:rPr lang="en-US" sz="2200" dirty="0" smtClean="0"/>
            </a:br>
            <a:r>
              <a:rPr lang="en-US" sz="2200" dirty="0" smtClean="0"/>
              <a:t>again </a:t>
            </a:r>
            <a:r>
              <a:rPr lang="en-US" sz="2200" dirty="0"/>
              <a:t>under </a:t>
            </a:r>
            <a:r>
              <a:rPr lang="en-US" sz="2200" dirty="0" smtClean="0"/>
              <a:t>a </a:t>
            </a:r>
            <a:r>
              <a:rPr lang="en-US" sz="2200" dirty="0"/>
              <a:t>different </a:t>
            </a:r>
            <a:r>
              <a:rPr lang="en-US" sz="2200" dirty="0" smtClean="0"/>
              <a:t/>
            </a:r>
            <a:br>
              <a:rPr lang="en-US" sz="2200" dirty="0" smtClean="0"/>
            </a:br>
            <a:r>
              <a:rPr lang="en-US" sz="2200" dirty="0" smtClean="0"/>
              <a:t>name/location</a:t>
            </a:r>
            <a:endParaRPr lang="en-US" sz="2200" dirty="0"/>
          </a:p>
          <a:p>
            <a:pPr lvl="8"/>
            <a:endParaRPr lang="en-GB" sz="100"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39952" y="2780928"/>
            <a:ext cx="5267325" cy="3487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004912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tx1"/>
                </a:solidFill>
              </a:rPr>
              <a:t>Looking to the future: fair hearings</a:t>
            </a:r>
            <a:endParaRPr lang="en-GB" b="1" dirty="0">
              <a:solidFill>
                <a:schemeClr val="tx1"/>
              </a:solidFill>
            </a:endParaRPr>
          </a:p>
        </p:txBody>
      </p:sp>
      <p:sp>
        <p:nvSpPr>
          <p:cNvPr id="3" name="Content Placeholder 2"/>
          <p:cNvSpPr>
            <a:spLocks noGrp="1"/>
          </p:cNvSpPr>
          <p:nvPr>
            <p:ph idx="1"/>
          </p:nvPr>
        </p:nvSpPr>
        <p:spPr/>
        <p:txBody>
          <a:bodyPr>
            <a:normAutofit lnSpcReduction="10000"/>
          </a:bodyPr>
          <a:lstStyle/>
          <a:p>
            <a:pPr>
              <a:defRPr/>
            </a:pPr>
            <a:r>
              <a:rPr lang="en-GB" sz="2800" b="1" dirty="0" smtClean="0"/>
              <a:t>Defending fair hearing rights in civil disputes</a:t>
            </a:r>
          </a:p>
          <a:p>
            <a:pPr lvl="1">
              <a:defRPr/>
            </a:pPr>
            <a:r>
              <a:rPr lang="en-GB" sz="2400" dirty="0" smtClean="0"/>
              <a:t>Adjudication system </a:t>
            </a:r>
            <a:r>
              <a:rPr lang="en-GB" sz="2400" dirty="0"/>
              <a:t>independent </a:t>
            </a:r>
            <a:r>
              <a:rPr lang="en-GB" sz="2400" dirty="0" smtClean="0"/>
              <a:t> of workplace</a:t>
            </a:r>
          </a:p>
          <a:p>
            <a:pPr lvl="1">
              <a:defRPr/>
            </a:pPr>
            <a:r>
              <a:rPr lang="en-GB" sz="2400" dirty="0" smtClean="0"/>
              <a:t>Abolition of tribunal fees</a:t>
            </a:r>
            <a:endParaRPr lang="en-GB" sz="2400" dirty="0"/>
          </a:p>
          <a:p>
            <a:pPr>
              <a:defRPr/>
            </a:pPr>
            <a:r>
              <a:rPr lang="en-GB" sz="2800" b="1" dirty="0" smtClean="0"/>
              <a:t>Equality of arms</a:t>
            </a:r>
            <a:endParaRPr lang="en-GB" sz="2800" b="1" dirty="0"/>
          </a:p>
          <a:p>
            <a:pPr lvl="1">
              <a:spcBef>
                <a:spcPts val="0"/>
              </a:spcBef>
              <a:defRPr/>
            </a:pPr>
            <a:r>
              <a:rPr lang="en-GB" sz="2400" dirty="0"/>
              <a:t>Role for </a:t>
            </a:r>
            <a:r>
              <a:rPr lang="en-GB" sz="2400" dirty="0" smtClean="0"/>
              <a:t>TUs and </a:t>
            </a:r>
            <a:r>
              <a:rPr lang="en-GB" sz="2400" dirty="0"/>
              <a:t>advice </a:t>
            </a:r>
            <a:r>
              <a:rPr lang="en-GB" sz="2400" dirty="0" smtClean="0"/>
              <a:t>agencies working together</a:t>
            </a:r>
          </a:p>
          <a:p>
            <a:pPr lvl="1">
              <a:spcBef>
                <a:spcPts val="0"/>
              </a:spcBef>
              <a:defRPr/>
            </a:pPr>
            <a:r>
              <a:rPr lang="en-GB" sz="2400" dirty="0" smtClean="0"/>
              <a:t>BUT complex legal procedures require legal support</a:t>
            </a:r>
            <a:endParaRPr lang="en-GB" sz="2400" dirty="0"/>
          </a:p>
          <a:p>
            <a:pPr>
              <a:defRPr/>
            </a:pPr>
            <a:r>
              <a:rPr lang="en-GB" sz="2800" b="1" dirty="0"/>
              <a:t>Regulatory mechanisms for </a:t>
            </a:r>
            <a:r>
              <a:rPr lang="en-GB" sz="2800" b="1" dirty="0" smtClean="0"/>
              <a:t>simple ‘low value’ claims?</a:t>
            </a:r>
            <a:endParaRPr lang="en-GB" sz="2800" b="1" dirty="0"/>
          </a:p>
          <a:p>
            <a:pPr lvl="1">
              <a:spcBef>
                <a:spcPts val="0"/>
              </a:spcBef>
              <a:defRPr/>
            </a:pPr>
            <a:r>
              <a:rPr lang="en-GB" sz="2400" dirty="0"/>
              <a:t>E.g. </a:t>
            </a:r>
            <a:r>
              <a:rPr lang="en-GB" sz="2400" dirty="0" smtClean="0"/>
              <a:t>unpaid wages dealt with by system sim to minimum </a:t>
            </a:r>
            <a:r>
              <a:rPr lang="en-GB" sz="2400" dirty="0"/>
              <a:t>wage </a:t>
            </a:r>
            <a:r>
              <a:rPr lang="en-GB" sz="2400" dirty="0" smtClean="0"/>
              <a:t>enforcement?</a:t>
            </a:r>
            <a:endParaRPr lang="en-GB" sz="2400" dirty="0"/>
          </a:p>
          <a:p>
            <a:pPr>
              <a:defRPr/>
            </a:pPr>
            <a:r>
              <a:rPr lang="en-GB" sz="2800" b="1" dirty="0" smtClean="0"/>
              <a:t>Inquisitorial approach?</a:t>
            </a:r>
          </a:p>
          <a:p>
            <a:pPr lvl="1">
              <a:defRPr/>
            </a:pPr>
            <a:r>
              <a:rPr lang="en-GB" sz="2400" dirty="0" smtClean="0"/>
              <a:t>Judicial mediation </a:t>
            </a:r>
          </a:p>
          <a:p>
            <a:pPr>
              <a:defRPr/>
            </a:pPr>
            <a:endParaRPr lang="en-GB" sz="2800" dirty="0"/>
          </a:p>
          <a:p>
            <a:endParaRPr lang="en-GB" dirty="0"/>
          </a:p>
        </p:txBody>
      </p:sp>
    </p:spTree>
    <p:extLst>
      <p:ext uri="{BB962C8B-B14F-4D97-AF65-F5344CB8AC3E}">
        <p14:creationId xmlns:p14="http://schemas.microsoft.com/office/powerpoint/2010/main" val="31438758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765175"/>
            <a:ext cx="8229600" cy="935038"/>
          </a:xfrm>
        </p:spPr>
        <p:txBody>
          <a:bodyPr>
            <a:normAutofit fontScale="90000"/>
          </a:bodyPr>
          <a:lstStyle/>
          <a:p>
            <a:r>
              <a:rPr lang="en-GB" b="1" dirty="0" smtClean="0">
                <a:solidFill>
                  <a:schemeClr val="tx1"/>
                </a:solidFill>
              </a:rPr>
              <a:t>Looking to the future: enforcing awards</a:t>
            </a:r>
            <a:endParaRPr lang="en-GB" b="1" dirty="0">
              <a:solidFill>
                <a:schemeClr val="tx1"/>
              </a:solidFill>
            </a:endParaRPr>
          </a:p>
        </p:txBody>
      </p:sp>
      <p:sp>
        <p:nvSpPr>
          <p:cNvPr id="5" name="Content Placeholder 4"/>
          <p:cNvSpPr>
            <a:spLocks noGrp="1"/>
          </p:cNvSpPr>
          <p:nvPr>
            <p:ph idx="4294967295"/>
          </p:nvPr>
        </p:nvSpPr>
        <p:spPr>
          <a:xfrm>
            <a:off x="0" y="2060575"/>
            <a:ext cx="8229600" cy="4416425"/>
          </a:xfrm>
        </p:spPr>
        <p:txBody>
          <a:bodyPr>
            <a:normAutofit/>
          </a:bodyPr>
          <a:lstStyle/>
          <a:p>
            <a:r>
              <a:rPr lang="en-US" sz="2800" dirty="0" smtClean="0"/>
              <a:t>Government should play </a:t>
            </a:r>
            <a:r>
              <a:rPr lang="en-US" sz="2800" dirty="0"/>
              <a:t>proactive role in enforcing employment tribunal </a:t>
            </a:r>
            <a:r>
              <a:rPr lang="en-US" sz="2800" dirty="0" smtClean="0"/>
              <a:t>awards</a:t>
            </a:r>
          </a:p>
          <a:p>
            <a:r>
              <a:rPr lang="en-US" sz="2800" dirty="0" smtClean="0"/>
              <a:t>HMRC </a:t>
            </a:r>
            <a:r>
              <a:rPr lang="en-US" sz="2800" dirty="0"/>
              <a:t>has enforcement officers </a:t>
            </a:r>
            <a:r>
              <a:rPr lang="en-US" sz="2800" dirty="0" smtClean="0"/>
              <a:t>for </a:t>
            </a:r>
            <a:r>
              <a:rPr lang="en-US" sz="2800" dirty="0"/>
              <a:t>the </a:t>
            </a:r>
            <a:r>
              <a:rPr lang="en-US" sz="2800" dirty="0" smtClean="0"/>
              <a:t>minimum wage </a:t>
            </a:r>
            <a:r>
              <a:rPr lang="en-US" sz="2800" dirty="0"/>
              <a:t>and to collect tax </a:t>
            </a:r>
            <a:r>
              <a:rPr lang="en-US" sz="2800" dirty="0" smtClean="0"/>
              <a:t>debt</a:t>
            </a:r>
          </a:p>
          <a:p>
            <a:pPr lvl="1"/>
            <a:r>
              <a:rPr lang="en-US" sz="2400" dirty="0" smtClean="0"/>
              <a:t>could be </a:t>
            </a:r>
            <a:r>
              <a:rPr lang="en-US" sz="2400" dirty="0"/>
              <a:t>widened </a:t>
            </a:r>
            <a:r>
              <a:rPr lang="en-US" sz="2400" dirty="0" smtClean="0"/>
              <a:t>to cover </a:t>
            </a:r>
            <a:r>
              <a:rPr lang="en-US" sz="2400" dirty="0"/>
              <a:t>enforcement of </a:t>
            </a:r>
            <a:r>
              <a:rPr lang="en-US" sz="2400" dirty="0" smtClean="0"/>
              <a:t> ET awards</a:t>
            </a:r>
          </a:p>
          <a:p>
            <a:r>
              <a:rPr lang="en-US" sz="2800" dirty="0" smtClean="0"/>
              <a:t>Respondents could be required to make deposit with Tribunal</a:t>
            </a:r>
          </a:p>
        </p:txBody>
      </p:sp>
    </p:spTree>
    <p:extLst>
      <p:ext uri="{BB962C8B-B14F-4D97-AF65-F5344CB8AC3E}">
        <p14:creationId xmlns:p14="http://schemas.microsoft.com/office/powerpoint/2010/main" val="2333518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tx1"/>
                </a:solidFill>
              </a:rPr>
              <a:t>More information and comments</a:t>
            </a:r>
            <a:endParaRPr lang="en-GB" b="1" dirty="0">
              <a:solidFill>
                <a:schemeClr val="tx1"/>
              </a:solidFill>
            </a:endParaRPr>
          </a:p>
        </p:txBody>
      </p:sp>
      <p:sp>
        <p:nvSpPr>
          <p:cNvPr id="3" name="Content Placeholder 2"/>
          <p:cNvSpPr>
            <a:spLocks noGrp="1"/>
          </p:cNvSpPr>
          <p:nvPr>
            <p:ph idx="1"/>
          </p:nvPr>
        </p:nvSpPr>
        <p:spPr/>
        <p:txBody>
          <a:bodyPr>
            <a:normAutofit/>
          </a:bodyPr>
          <a:lstStyle/>
          <a:p>
            <a:pPr marL="0" indent="0" algn="ctr">
              <a:buNone/>
            </a:pPr>
            <a:endParaRPr lang="en-GB" sz="3200" dirty="0" smtClean="0"/>
          </a:p>
          <a:p>
            <a:pPr marL="0" indent="0" algn="ctr">
              <a:buNone/>
            </a:pPr>
            <a:endParaRPr lang="en-GB" sz="3200" dirty="0"/>
          </a:p>
          <a:p>
            <a:pPr marL="0" indent="0" algn="ctr">
              <a:buNone/>
            </a:pPr>
            <a:r>
              <a:rPr lang="en-GB" sz="3200" dirty="0" smtClean="0"/>
              <a:t>bristol.ac.uk/</a:t>
            </a:r>
            <a:r>
              <a:rPr lang="en-GB" sz="3200" dirty="0" err="1" smtClean="0"/>
              <a:t>adviceagencyresearch</a:t>
            </a:r>
            <a:r>
              <a:rPr lang="en-GB" sz="3200" dirty="0" smtClean="0"/>
              <a:t>/cab-project </a:t>
            </a:r>
          </a:p>
          <a:p>
            <a:pPr marL="0" indent="0" algn="ctr">
              <a:buNone/>
            </a:pPr>
            <a:endParaRPr lang="en-GB" sz="3200" dirty="0"/>
          </a:p>
          <a:p>
            <a:pPr marL="0" indent="0" algn="ctr">
              <a:buNone/>
            </a:pPr>
            <a:r>
              <a:rPr lang="en-GB" sz="3200" dirty="0">
                <a:hlinkClick r:id="rId2"/>
              </a:rPr>
              <a:t>n</a:t>
            </a:r>
            <a:r>
              <a:rPr lang="en-GB" sz="3200" dirty="0" smtClean="0">
                <a:hlinkClick r:id="rId2"/>
              </a:rPr>
              <a:t>icole.busby@strath.ac.uk</a:t>
            </a:r>
            <a:endParaRPr lang="en-GB" sz="3200" dirty="0" smtClean="0"/>
          </a:p>
          <a:p>
            <a:pPr marL="0" indent="0" algn="ctr">
              <a:buNone/>
            </a:pPr>
            <a:endParaRPr lang="en-GB" sz="3200" dirty="0"/>
          </a:p>
        </p:txBody>
      </p:sp>
    </p:spTree>
    <p:extLst>
      <p:ext uri="{BB962C8B-B14F-4D97-AF65-F5344CB8AC3E}">
        <p14:creationId xmlns:p14="http://schemas.microsoft.com/office/powerpoint/2010/main" val="3927091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tx1"/>
                </a:solidFill>
              </a:rPr>
              <a:t>About the research</a:t>
            </a:r>
            <a:endParaRPr lang="en-GB" b="1" dirty="0">
              <a:solidFill>
                <a:schemeClr val="tx1"/>
              </a:solidFill>
            </a:endParaRPr>
          </a:p>
        </p:txBody>
      </p:sp>
      <p:sp>
        <p:nvSpPr>
          <p:cNvPr id="3" name="Content Placeholder 2"/>
          <p:cNvSpPr>
            <a:spLocks noGrp="1"/>
          </p:cNvSpPr>
          <p:nvPr>
            <p:ph idx="1"/>
          </p:nvPr>
        </p:nvSpPr>
        <p:spPr/>
        <p:txBody>
          <a:bodyPr>
            <a:normAutofit/>
          </a:bodyPr>
          <a:lstStyle/>
          <a:p>
            <a:r>
              <a:rPr lang="en-GB" altLang="en-US" sz="2800" b="1" dirty="0" smtClean="0"/>
              <a:t>Context</a:t>
            </a:r>
            <a:endParaRPr lang="en-GB" altLang="en-US" sz="2800" b="1" dirty="0"/>
          </a:p>
          <a:p>
            <a:pPr lvl="1"/>
            <a:r>
              <a:rPr lang="en-GB" altLang="en-US" sz="2400" dirty="0" smtClean="0"/>
              <a:t>Cuts in legal aid funding</a:t>
            </a:r>
          </a:p>
          <a:p>
            <a:pPr lvl="1"/>
            <a:r>
              <a:rPr lang="en-GB" altLang="en-US" sz="2400" dirty="0" smtClean="0"/>
              <a:t>Many workplaces without trades unions</a:t>
            </a:r>
          </a:p>
          <a:p>
            <a:pPr lvl="1"/>
            <a:r>
              <a:rPr lang="en-GB" altLang="en-US" sz="2400" dirty="0" smtClean="0"/>
              <a:t>Few can afford lawyers</a:t>
            </a:r>
            <a:endParaRPr lang="en-GB" altLang="en-US" sz="2400" dirty="0"/>
          </a:p>
          <a:p>
            <a:pPr lvl="1"/>
            <a:r>
              <a:rPr lang="en-GB" altLang="en-US" sz="2400" dirty="0"/>
              <a:t>Citizens Advice as new ‘industrial relations’ legal </a:t>
            </a:r>
            <a:r>
              <a:rPr lang="en-GB" altLang="en-US" sz="2400" dirty="0" smtClean="0"/>
              <a:t>actor</a:t>
            </a:r>
          </a:p>
          <a:p>
            <a:r>
              <a:rPr lang="en-GB" altLang="en-US" sz="2800" b="1" dirty="0" smtClean="0"/>
              <a:t>Tracking people with employment disputes</a:t>
            </a:r>
          </a:p>
          <a:p>
            <a:pPr lvl="1"/>
            <a:r>
              <a:rPr lang="en-GB" altLang="en-US" sz="2400" dirty="0" smtClean="0"/>
              <a:t>In-depth </a:t>
            </a:r>
            <a:r>
              <a:rPr lang="en-GB" altLang="en-US" sz="2400" dirty="0"/>
              <a:t>qualitative </a:t>
            </a:r>
            <a:r>
              <a:rPr lang="en-GB" altLang="en-US" sz="2400" dirty="0" smtClean="0"/>
              <a:t>investigation: 2012-2014</a:t>
            </a:r>
          </a:p>
          <a:p>
            <a:pPr lvl="1"/>
            <a:r>
              <a:rPr lang="en-GB" altLang="en-US" sz="2400" dirty="0" smtClean="0"/>
              <a:t>Many self-represent at Employment Tribunals</a:t>
            </a:r>
          </a:p>
          <a:p>
            <a:pPr lvl="1"/>
            <a:r>
              <a:rPr lang="en-GB" altLang="en-US" sz="2400" dirty="0" smtClean="0"/>
              <a:t>Impact of ET fees introduced July 2013</a:t>
            </a:r>
            <a:endParaRPr lang="en-GB" altLang="en-US" sz="2400" dirty="0"/>
          </a:p>
          <a:p>
            <a:endParaRPr lang="en-GB" dirty="0"/>
          </a:p>
        </p:txBody>
      </p:sp>
    </p:spTree>
    <p:extLst>
      <p:ext uri="{BB962C8B-B14F-4D97-AF65-F5344CB8AC3E}">
        <p14:creationId xmlns:p14="http://schemas.microsoft.com/office/powerpoint/2010/main" val="27216060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tx1"/>
                </a:solidFill>
              </a:rPr>
              <a:t>Lena’s story</a:t>
            </a:r>
            <a:endParaRPr lang="en-GB" b="1" dirty="0">
              <a:solidFill>
                <a:schemeClr val="tx1"/>
              </a:solidFill>
            </a:endParaRPr>
          </a:p>
        </p:txBody>
      </p:sp>
      <p:sp>
        <p:nvSpPr>
          <p:cNvPr id="3" name="Content Placeholder 2"/>
          <p:cNvSpPr>
            <a:spLocks noGrp="1"/>
          </p:cNvSpPr>
          <p:nvPr>
            <p:ph idx="1"/>
          </p:nvPr>
        </p:nvSpPr>
        <p:spPr/>
        <p:txBody>
          <a:bodyPr>
            <a:normAutofit/>
          </a:bodyPr>
          <a:lstStyle/>
          <a:p>
            <a:r>
              <a:rPr lang="en-GB" b="1" dirty="0" smtClean="0"/>
              <a:t>Lena: betting shop manager for 22 </a:t>
            </a:r>
            <a:r>
              <a:rPr lang="en-GB" b="1" dirty="0" err="1" smtClean="0"/>
              <a:t>yrs</a:t>
            </a:r>
            <a:endParaRPr lang="en-GB" b="1" dirty="0" smtClean="0"/>
          </a:p>
          <a:p>
            <a:r>
              <a:rPr lang="en-GB" b="1" dirty="0" smtClean="0"/>
              <a:t>Company restructuring </a:t>
            </a:r>
          </a:p>
          <a:p>
            <a:pPr lvl="1"/>
            <a:r>
              <a:rPr lang="en-GB" dirty="0" smtClean="0"/>
              <a:t>Lena and others under investigation for ‘credit betting’</a:t>
            </a:r>
          </a:p>
          <a:p>
            <a:pPr lvl="1"/>
            <a:r>
              <a:rPr lang="en-GB" dirty="0" smtClean="0"/>
              <a:t>Credit betting as ‘accepted practice’</a:t>
            </a:r>
          </a:p>
          <a:p>
            <a:r>
              <a:rPr lang="en-GB" b="1" dirty="0" smtClean="0"/>
              <a:t>Formal disciplinary procedure</a:t>
            </a:r>
            <a:endParaRPr lang="en-GB" b="1" dirty="0"/>
          </a:p>
          <a:p>
            <a:pPr lvl="1"/>
            <a:r>
              <a:rPr lang="en-GB" dirty="0" smtClean="0"/>
              <a:t>CCTV evidence – Lena dismissed </a:t>
            </a:r>
          </a:p>
          <a:p>
            <a:pPr marL="274320" lvl="1" indent="0" algn="ctr">
              <a:buNone/>
            </a:pPr>
            <a:r>
              <a:rPr lang="en-GB" i="1" dirty="0"/>
              <a:t>“I mean you don’t know these procedures because nobody actually informs you of anything, you know like your rights, you don’t know that you could go to Acas, that at any point you could take the company to court .. there’s nothing even though there is a set of rule books </a:t>
            </a:r>
            <a:r>
              <a:rPr lang="en-GB" dirty="0"/>
              <a:t>[at work]</a:t>
            </a:r>
            <a:r>
              <a:rPr lang="en-GB" i="1" dirty="0"/>
              <a:t> which not being funny, were changed actually after my investigation and after they sacked so many people.”</a:t>
            </a:r>
            <a:endParaRPr lang="en-GB" dirty="0"/>
          </a:p>
          <a:p>
            <a:r>
              <a:rPr lang="en-GB" b="1" dirty="0" smtClean="0"/>
              <a:t>Dismissed from new job after bad reference</a:t>
            </a:r>
            <a:endParaRPr lang="en-GB" b="1" dirty="0"/>
          </a:p>
        </p:txBody>
      </p:sp>
    </p:spTree>
    <p:extLst>
      <p:ext uri="{BB962C8B-B14F-4D97-AF65-F5344CB8AC3E}">
        <p14:creationId xmlns:p14="http://schemas.microsoft.com/office/powerpoint/2010/main" val="10504007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tx1"/>
                </a:solidFill>
              </a:rPr>
              <a:t>Lena’s story (2)</a:t>
            </a:r>
            <a:endParaRPr lang="en-GB" b="1" dirty="0">
              <a:solidFill>
                <a:schemeClr val="tx1"/>
              </a:solidFill>
            </a:endParaRPr>
          </a:p>
        </p:txBody>
      </p:sp>
      <p:sp>
        <p:nvSpPr>
          <p:cNvPr id="3" name="Content Placeholder 2"/>
          <p:cNvSpPr>
            <a:spLocks noGrp="1"/>
          </p:cNvSpPr>
          <p:nvPr>
            <p:ph idx="1"/>
          </p:nvPr>
        </p:nvSpPr>
        <p:spPr/>
        <p:txBody>
          <a:bodyPr/>
          <a:lstStyle/>
          <a:p>
            <a:r>
              <a:rPr lang="en-GB" b="1" dirty="0" smtClean="0"/>
              <a:t>Citizens Advice appointment</a:t>
            </a:r>
          </a:p>
          <a:p>
            <a:pPr lvl="1"/>
            <a:r>
              <a:rPr lang="en-GB" dirty="0" smtClean="0"/>
              <a:t>Missed 3 month deadline for submitting ET1</a:t>
            </a:r>
          </a:p>
          <a:p>
            <a:pPr lvl="1"/>
            <a:r>
              <a:rPr lang="en-GB" dirty="0" smtClean="0"/>
              <a:t>Advised to submit and request extension</a:t>
            </a:r>
          </a:p>
          <a:p>
            <a:r>
              <a:rPr lang="en-GB" b="1" dirty="0" smtClean="0"/>
              <a:t>ET1 accepted – hearing date set</a:t>
            </a:r>
          </a:p>
          <a:p>
            <a:pPr lvl="1"/>
            <a:r>
              <a:rPr lang="en-GB" dirty="0" smtClean="0"/>
              <a:t>Respondent challenge to time extension</a:t>
            </a:r>
          </a:p>
          <a:p>
            <a:r>
              <a:rPr lang="en-GB" b="1" dirty="0" smtClean="0"/>
              <a:t>Pre-hearing to consider time extension</a:t>
            </a:r>
            <a:endParaRPr lang="en-GB" b="1" dirty="0"/>
          </a:p>
          <a:p>
            <a:pPr lvl="1"/>
            <a:r>
              <a:rPr lang="en-GB" dirty="0" smtClean="0"/>
              <a:t>Limited CAB resources – Lena represented herself</a:t>
            </a:r>
          </a:p>
          <a:p>
            <a:pPr lvl="1"/>
            <a:r>
              <a:rPr lang="en-GB" dirty="0" smtClean="0"/>
              <a:t>Complex legal technicalities</a:t>
            </a:r>
          </a:p>
          <a:p>
            <a:pPr lvl="1"/>
            <a:r>
              <a:rPr lang="en-GB" dirty="0" smtClean="0"/>
              <a:t>Lena did not understand purpose of pre-hearing. No preparation or witnesses to support application for time extension</a:t>
            </a:r>
          </a:p>
          <a:p>
            <a:pPr lvl="1"/>
            <a:r>
              <a:rPr lang="en-GB" dirty="0" smtClean="0"/>
              <a:t>Case struck out</a:t>
            </a:r>
            <a:endParaRPr lang="en-GB" dirty="0"/>
          </a:p>
          <a:p>
            <a:pPr lvl="1">
              <a:buFont typeface="Wingdings" panose="05000000000000000000" pitchFamily="2" charset="2"/>
              <a:buChar char="Ø"/>
            </a:pPr>
            <a:endParaRPr lang="en-GB" dirty="0"/>
          </a:p>
          <a:p>
            <a:pPr lvl="1">
              <a:buFont typeface="Wingdings" panose="05000000000000000000" pitchFamily="2" charset="2"/>
              <a:buChar char="Ø"/>
            </a:pPr>
            <a:endParaRPr lang="en-GB" dirty="0"/>
          </a:p>
        </p:txBody>
      </p:sp>
    </p:spTree>
    <p:extLst>
      <p:ext uri="{BB962C8B-B14F-4D97-AF65-F5344CB8AC3E}">
        <p14:creationId xmlns:p14="http://schemas.microsoft.com/office/powerpoint/2010/main" val="12361817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tx1"/>
                </a:solidFill>
              </a:rPr>
              <a:t>Right to a fair hearing</a:t>
            </a:r>
            <a:endParaRPr lang="en-GB" b="1" dirty="0">
              <a:solidFill>
                <a:schemeClr val="tx1"/>
              </a:solidFill>
            </a:endParaRPr>
          </a:p>
        </p:txBody>
      </p:sp>
      <p:sp>
        <p:nvSpPr>
          <p:cNvPr id="3" name="Content Placeholder 2"/>
          <p:cNvSpPr>
            <a:spLocks noGrp="1"/>
          </p:cNvSpPr>
          <p:nvPr>
            <p:ph idx="1"/>
          </p:nvPr>
        </p:nvSpPr>
        <p:spPr/>
        <p:txBody>
          <a:bodyPr>
            <a:normAutofit lnSpcReduction="10000"/>
          </a:bodyPr>
          <a:lstStyle/>
          <a:p>
            <a:pPr marL="0" indent="0">
              <a:buNone/>
            </a:pPr>
            <a:r>
              <a:rPr lang="en-GB" b="1" dirty="0" smtClean="0"/>
              <a:t>International Law</a:t>
            </a:r>
          </a:p>
          <a:p>
            <a:r>
              <a:rPr lang="en-GB" dirty="0" smtClean="0"/>
              <a:t>Art 6 European Convention of Human Rights</a:t>
            </a:r>
          </a:p>
          <a:p>
            <a:pPr marL="274320" lvl="1" indent="0" algn="ctr">
              <a:buNone/>
            </a:pPr>
            <a:r>
              <a:rPr lang="en-GB" sz="2400" i="1" dirty="0" smtClean="0"/>
              <a:t>In determination of his civil rights and obligations .. everyone is entitled to a fair and public hearing within a reasonable time by an independent and impartial tribunal</a:t>
            </a:r>
          </a:p>
          <a:p>
            <a:pPr lvl="1"/>
            <a:r>
              <a:rPr lang="en-GB" dirty="0" smtClean="0"/>
              <a:t>Enforcement of ‘employment rights = civil proceedings</a:t>
            </a:r>
          </a:p>
          <a:p>
            <a:r>
              <a:rPr lang="en-GB" dirty="0" smtClean="0"/>
              <a:t>Human </a:t>
            </a:r>
            <a:r>
              <a:rPr lang="en-GB" dirty="0"/>
              <a:t>rights as “practical and effective” not “theoretical and illusionary” </a:t>
            </a:r>
            <a:endParaRPr lang="en-GB" dirty="0" smtClean="0"/>
          </a:p>
          <a:p>
            <a:pPr marL="274320" lvl="1" indent="0">
              <a:buNone/>
            </a:pPr>
            <a:r>
              <a:rPr lang="en-GB" sz="2400" i="1" dirty="0" smtClean="0"/>
              <a:t>Airey v Ireland, ECtHR 1979</a:t>
            </a:r>
          </a:p>
          <a:p>
            <a:pPr marL="0" indent="0">
              <a:buNone/>
            </a:pPr>
            <a:r>
              <a:rPr lang="en-GB" b="1" dirty="0"/>
              <a:t>EU </a:t>
            </a:r>
            <a:r>
              <a:rPr lang="en-GB" b="1" dirty="0" smtClean="0"/>
              <a:t>Law</a:t>
            </a:r>
          </a:p>
          <a:p>
            <a:r>
              <a:rPr lang="en-GB" dirty="0" smtClean="0"/>
              <a:t>Charter </a:t>
            </a:r>
            <a:r>
              <a:rPr lang="en-GB" dirty="0"/>
              <a:t>of Fundamental </a:t>
            </a:r>
            <a:r>
              <a:rPr lang="en-GB" dirty="0" smtClean="0"/>
              <a:t>Rights, Art 47</a:t>
            </a:r>
            <a:endParaRPr lang="en-GB" dirty="0"/>
          </a:p>
          <a:p>
            <a:pPr lvl="1"/>
            <a:r>
              <a:rPr lang="en-GB" sz="2400" dirty="0"/>
              <a:t>Principle of </a:t>
            </a:r>
            <a:r>
              <a:rPr lang="en-GB" sz="2400" dirty="0" smtClean="0"/>
              <a:t>effectiveness</a:t>
            </a:r>
            <a:endParaRPr lang="en-GB" sz="2400" dirty="0"/>
          </a:p>
        </p:txBody>
      </p:sp>
    </p:spTree>
    <p:extLst>
      <p:ext uri="{BB962C8B-B14F-4D97-AF65-F5344CB8AC3E}">
        <p14:creationId xmlns:p14="http://schemas.microsoft.com/office/powerpoint/2010/main" val="30352053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990600"/>
          </a:xfrm>
        </p:spPr>
        <p:txBody>
          <a:bodyPr/>
          <a:lstStyle/>
          <a:p>
            <a:r>
              <a:rPr lang="en-GB" b="1" dirty="0" smtClean="0">
                <a:solidFill>
                  <a:schemeClr val="tx1"/>
                </a:solidFill>
              </a:rPr>
              <a:t>‘Practical and effective’ rights</a:t>
            </a:r>
            <a:endParaRPr lang="en-GB" b="1" dirty="0">
              <a:solidFill>
                <a:schemeClr val="tx1"/>
              </a:solidFill>
            </a:endParaRPr>
          </a:p>
        </p:txBody>
      </p:sp>
      <p:sp>
        <p:nvSpPr>
          <p:cNvPr id="3" name="Content Placeholder 2"/>
          <p:cNvSpPr>
            <a:spLocks noGrp="1"/>
          </p:cNvSpPr>
          <p:nvPr>
            <p:ph idx="1"/>
          </p:nvPr>
        </p:nvSpPr>
        <p:spPr/>
        <p:txBody>
          <a:bodyPr>
            <a:normAutofit fontScale="92500"/>
          </a:bodyPr>
          <a:lstStyle/>
          <a:p>
            <a:r>
              <a:rPr lang="en-GB" sz="2800" b="1" dirty="0" smtClean="0"/>
              <a:t>Art 6 requirements</a:t>
            </a:r>
          </a:p>
          <a:p>
            <a:pPr lvl="1"/>
            <a:r>
              <a:rPr lang="en-GB" sz="2400" dirty="0" smtClean="0"/>
              <a:t>Fairness in court proceedings</a:t>
            </a:r>
          </a:p>
          <a:p>
            <a:pPr lvl="1"/>
            <a:r>
              <a:rPr lang="en-GB" sz="2400" dirty="0" smtClean="0"/>
              <a:t>Equality of arms</a:t>
            </a:r>
          </a:p>
          <a:p>
            <a:pPr lvl="1"/>
            <a:r>
              <a:rPr lang="en-GB" sz="2400" dirty="0" smtClean="0"/>
              <a:t>May require provision of legal assistance for effective participation in court proceedings</a:t>
            </a:r>
          </a:p>
          <a:p>
            <a:pPr lvl="1"/>
            <a:r>
              <a:rPr lang="en-GB" sz="2400" dirty="0" smtClean="0"/>
              <a:t>Effective remedies</a:t>
            </a:r>
          </a:p>
          <a:p>
            <a:r>
              <a:rPr lang="en-GB" dirty="0" err="1"/>
              <a:t>Beeching</a:t>
            </a:r>
            <a:r>
              <a:rPr lang="en-GB" dirty="0"/>
              <a:t> Committee 1969: “</a:t>
            </a:r>
            <a:r>
              <a:rPr lang="en-GB" i="1" dirty="0"/>
              <a:t>the excellence of the judiciary and the thoroughness and impartiality of legal procedure are of little avail to those who cannot get their cases into court</a:t>
            </a:r>
            <a:r>
              <a:rPr lang="en-GB" dirty="0"/>
              <a:t>”</a:t>
            </a:r>
          </a:p>
          <a:p>
            <a:r>
              <a:rPr lang="en-GB" dirty="0"/>
              <a:t>Equality and Human Rights Commission review 2012: </a:t>
            </a:r>
            <a:br>
              <a:rPr lang="en-GB" dirty="0"/>
            </a:br>
            <a:r>
              <a:rPr lang="en-GB" dirty="0"/>
              <a:t> .. </a:t>
            </a:r>
            <a:r>
              <a:rPr lang="en-US" i="1" dirty="0">
                <a:latin typeface="Helvetica Neue"/>
              </a:rPr>
              <a:t>cuts to legal aid could compromise the right to a fair trial, by limiting people’s access to legal advice and </a:t>
            </a:r>
            <a:r>
              <a:rPr lang="en-US" i="1" dirty="0" smtClean="0">
                <a:latin typeface="Helvetica Neue"/>
              </a:rPr>
              <a:t>representation</a:t>
            </a:r>
            <a:endParaRPr lang="en-GB" dirty="0"/>
          </a:p>
          <a:p>
            <a:pPr lvl="1">
              <a:buFont typeface="Wingdings" panose="05000000000000000000" pitchFamily="2" charset="2"/>
              <a:buChar char="Ø"/>
            </a:pPr>
            <a:endParaRPr lang="en-GB" dirty="0"/>
          </a:p>
        </p:txBody>
      </p:sp>
    </p:spTree>
    <p:extLst>
      <p:ext uri="{BB962C8B-B14F-4D97-AF65-F5344CB8AC3E}">
        <p14:creationId xmlns:p14="http://schemas.microsoft.com/office/powerpoint/2010/main" val="25084374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4704"/>
            <a:ext cx="8229600" cy="1224136"/>
          </a:xfrm>
        </p:spPr>
        <p:txBody>
          <a:bodyPr>
            <a:noAutofit/>
          </a:bodyPr>
          <a:lstStyle/>
          <a:p>
            <a:r>
              <a:rPr lang="en-GB" b="1" dirty="0" smtClean="0">
                <a:solidFill>
                  <a:schemeClr val="tx1"/>
                </a:solidFill>
              </a:rPr>
              <a:t>Do workers have ‘practical and effective’ rights?</a:t>
            </a:r>
            <a:endParaRPr lang="en-GB" b="1" dirty="0">
              <a:solidFill>
                <a:schemeClr val="tx1"/>
              </a:solidFill>
            </a:endParaRPr>
          </a:p>
        </p:txBody>
      </p:sp>
      <p:sp>
        <p:nvSpPr>
          <p:cNvPr id="3" name="Content Placeholder 2"/>
          <p:cNvSpPr>
            <a:spLocks noGrp="1"/>
          </p:cNvSpPr>
          <p:nvPr>
            <p:ph idx="1"/>
          </p:nvPr>
        </p:nvSpPr>
        <p:spPr>
          <a:xfrm>
            <a:off x="457200" y="2204864"/>
            <a:ext cx="8229600" cy="4272136"/>
          </a:xfrm>
        </p:spPr>
        <p:txBody>
          <a:bodyPr>
            <a:normAutofit fontScale="32500" lnSpcReduction="20000"/>
          </a:bodyPr>
          <a:lstStyle/>
          <a:p>
            <a:pPr lvl="0"/>
            <a:endParaRPr lang="en-GB" b="1" dirty="0" smtClean="0"/>
          </a:p>
          <a:p>
            <a:pPr lvl="0" indent="-216000">
              <a:lnSpc>
                <a:spcPct val="120000"/>
              </a:lnSpc>
            </a:pPr>
            <a:r>
              <a:rPr lang="en-GB" sz="8800" dirty="0" smtClean="0"/>
              <a:t>Lena’s experience as typical</a:t>
            </a:r>
          </a:p>
          <a:p>
            <a:pPr lvl="0" indent="-216000">
              <a:lnSpc>
                <a:spcPct val="120000"/>
              </a:lnSpc>
            </a:pPr>
            <a:r>
              <a:rPr lang="en-GB" sz="8800" dirty="0" smtClean="0"/>
              <a:t>Lack of awareness of  rights </a:t>
            </a:r>
            <a:endParaRPr lang="en-GB" sz="8800" dirty="0"/>
          </a:p>
          <a:p>
            <a:pPr lvl="1" indent="-216000">
              <a:lnSpc>
                <a:spcPct val="120000"/>
              </a:lnSpc>
            </a:pPr>
            <a:r>
              <a:rPr lang="en-GB" sz="8000" dirty="0" smtClean="0"/>
              <a:t>Chance encounters with Acas, family and friends</a:t>
            </a:r>
          </a:p>
          <a:p>
            <a:pPr lvl="1" indent="-216000">
              <a:lnSpc>
                <a:spcPct val="120000"/>
              </a:lnSpc>
            </a:pPr>
            <a:r>
              <a:rPr lang="en-GB" sz="8000" dirty="0" smtClean="0"/>
              <a:t>Limited access to TUs or advice organisations (geographically varied)</a:t>
            </a:r>
          </a:p>
          <a:p>
            <a:pPr lvl="1" indent="-216000">
              <a:lnSpc>
                <a:spcPct val="120000"/>
              </a:lnSpc>
            </a:pPr>
            <a:r>
              <a:rPr lang="en-GB" sz="8000" dirty="0" smtClean="0"/>
              <a:t>Advisors translate dispute into legal action</a:t>
            </a:r>
            <a:endParaRPr lang="en-GB" sz="3200" dirty="0" smtClean="0"/>
          </a:p>
          <a:p>
            <a:pPr lvl="0" indent="-216000">
              <a:lnSpc>
                <a:spcPct val="120000"/>
              </a:lnSpc>
            </a:pPr>
            <a:r>
              <a:rPr lang="en-GB" sz="8800" dirty="0" smtClean="0"/>
              <a:t>No legal aid – workers as ‘litigants in person’</a:t>
            </a:r>
          </a:p>
          <a:p>
            <a:pPr lvl="0" indent="-216000">
              <a:lnSpc>
                <a:spcPct val="120000"/>
              </a:lnSpc>
            </a:pPr>
            <a:r>
              <a:rPr lang="en-GB" sz="8800" dirty="0" smtClean="0"/>
              <a:t>Difficult and technical process</a:t>
            </a:r>
            <a:endParaRPr lang="en-GB" sz="8800" dirty="0"/>
          </a:p>
        </p:txBody>
      </p:sp>
    </p:spTree>
    <p:extLst>
      <p:ext uri="{BB962C8B-B14F-4D97-AF65-F5344CB8AC3E}">
        <p14:creationId xmlns:p14="http://schemas.microsoft.com/office/powerpoint/2010/main" val="1362009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tx1"/>
                </a:solidFill>
              </a:rPr>
              <a:t>Impact of ET fees</a:t>
            </a:r>
            <a:endParaRPr lang="en-GB" b="1" dirty="0">
              <a:solidFill>
                <a:schemeClr val="tx1"/>
              </a:solidFill>
            </a:endParaRPr>
          </a:p>
        </p:txBody>
      </p:sp>
      <p:sp>
        <p:nvSpPr>
          <p:cNvPr id="3" name="Content Placeholder 2"/>
          <p:cNvSpPr>
            <a:spLocks noGrp="1"/>
          </p:cNvSpPr>
          <p:nvPr>
            <p:ph idx="1"/>
          </p:nvPr>
        </p:nvSpPr>
        <p:spPr/>
        <p:txBody>
          <a:bodyPr>
            <a:normAutofit lnSpcReduction="10000"/>
          </a:bodyPr>
          <a:lstStyle/>
          <a:p>
            <a:pPr>
              <a:buFont typeface="Arial" charset="0"/>
              <a:buChar char="•"/>
              <a:defRPr/>
            </a:pPr>
            <a:r>
              <a:rPr lang="en-GB" dirty="0" smtClean="0"/>
              <a:t>Type A claim: issue fee £160, hearing £230</a:t>
            </a:r>
          </a:p>
          <a:p>
            <a:pPr>
              <a:buFont typeface="Arial" charset="0"/>
              <a:buChar char="•"/>
              <a:defRPr/>
            </a:pPr>
            <a:r>
              <a:rPr lang="en-GB" dirty="0" smtClean="0"/>
              <a:t>Type B claim: issue fee £250, hearing £950</a:t>
            </a:r>
          </a:p>
          <a:p>
            <a:pPr>
              <a:buFont typeface="Arial" charset="0"/>
              <a:buChar char="•"/>
              <a:defRPr/>
            </a:pPr>
            <a:r>
              <a:rPr lang="en-GB" dirty="0" smtClean="0"/>
              <a:t>Dramatic fall in claims</a:t>
            </a:r>
          </a:p>
          <a:p>
            <a:pPr lvl="1">
              <a:defRPr/>
            </a:pPr>
            <a:r>
              <a:rPr lang="en-GB" dirty="0" smtClean="0"/>
              <a:t>Equal pay/sex discrimination/pregnancy:  81% drop</a:t>
            </a:r>
          </a:p>
          <a:p>
            <a:pPr>
              <a:buFont typeface="Arial" charset="0"/>
              <a:buChar char="•"/>
              <a:defRPr/>
            </a:pPr>
            <a:r>
              <a:rPr lang="en-GB" dirty="0" smtClean="0"/>
              <a:t>Remission difficult, time-consuming, complex paperwork</a:t>
            </a:r>
          </a:p>
          <a:p>
            <a:pPr>
              <a:buFont typeface="Arial" charset="0"/>
              <a:buChar char="•"/>
              <a:defRPr/>
            </a:pPr>
            <a:r>
              <a:rPr lang="en-GB" dirty="0" smtClean="0"/>
              <a:t>Shift of </a:t>
            </a:r>
            <a:r>
              <a:rPr lang="en-GB" dirty="0"/>
              <a:t>power towards employer – less willing to negotiate</a:t>
            </a:r>
          </a:p>
          <a:p>
            <a:pPr>
              <a:defRPr/>
            </a:pPr>
            <a:r>
              <a:rPr lang="en-GB" dirty="0" smtClean="0"/>
              <a:t>‘</a:t>
            </a:r>
            <a:r>
              <a:rPr lang="en-GB" dirty="0"/>
              <a:t>L</a:t>
            </a:r>
            <a:r>
              <a:rPr lang="en-GB" dirty="0" smtClean="0"/>
              <a:t>ow value’ </a:t>
            </a:r>
            <a:r>
              <a:rPr lang="en-GB" dirty="0"/>
              <a:t>claims pointless</a:t>
            </a:r>
          </a:p>
          <a:p>
            <a:pPr>
              <a:buFont typeface="Arial" charset="0"/>
              <a:buChar char="•"/>
              <a:defRPr/>
            </a:pPr>
            <a:r>
              <a:rPr lang="en-GB" i="1" dirty="0" smtClean="0"/>
              <a:t>R </a:t>
            </a:r>
            <a:r>
              <a:rPr lang="en-GB" i="1" dirty="0"/>
              <a:t>(Unison) v Lord Chancellor and another [2015] EWCA </a:t>
            </a:r>
            <a:r>
              <a:rPr lang="en-GB" i="1" dirty="0" err="1"/>
              <a:t>Civ</a:t>
            </a:r>
            <a:r>
              <a:rPr lang="en-GB" i="1" dirty="0"/>
              <a:t> </a:t>
            </a:r>
            <a:r>
              <a:rPr lang="en-GB" i="1" dirty="0" smtClean="0"/>
              <a:t>935, CoA</a:t>
            </a:r>
            <a:endParaRPr lang="en-GB" dirty="0" smtClean="0"/>
          </a:p>
          <a:p>
            <a:pPr lvl="1">
              <a:buFont typeface="Arial" charset="0"/>
              <a:buChar char="•"/>
              <a:defRPr/>
            </a:pPr>
            <a:r>
              <a:rPr lang="en-GB" dirty="0" smtClean="0"/>
              <a:t>Insufficient evidence that individuals found it ‘impossible or excessively difficult’ to bring claims</a:t>
            </a:r>
          </a:p>
          <a:p>
            <a:pPr>
              <a:buFont typeface="Arial" charset="0"/>
              <a:buChar char="•"/>
              <a:defRPr/>
            </a:pPr>
            <a:r>
              <a:rPr lang="en-GB" dirty="0" err="1" smtClean="0"/>
              <a:t>MoJ’s</a:t>
            </a:r>
            <a:r>
              <a:rPr lang="en-GB" dirty="0" smtClean="0"/>
              <a:t> post-implementation </a:t>
            </a:r>
            <a:r>
              <a:rPr lang="en-GB" dirty="0"/>
              <a:t>r</a:t>
            </a:r>
            <a:r>
              <a:rPr lang="en-GB" dirty="0" smtClean="0"/>
              <a:t>eview of ET fees </a:t>
            </a:r>
            <a:endParaRPr lang="en-GB" dirty="0"/>
          </a:p>
        </p:txBody>
      </p:sp>
    </p:spTree>
    <p:extLst>
      <p:ext uri="{BB962C8B-B14F-4D97-AF65-F5344CB8AC3E}">
        <p14:creationId xmlns:p14="http://schemas.microsoft.com/office/powerpoint/2010/main" val="20025885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tx1"/>
                </a:solidFill>
              </a:rPr>
              <a:t>Fairness in procedure?</a:t>
            </a:r>
            <a:endParaRPr lang="en-GB" b="1" dirty="0">
              <a:solidFill>
                <a:schemeClr val="tx1"/>
              </a:solidFill>
            </a:endParaRPr>
          </a:p>
        </p:txBody>
      </p:sp>
      <p:sp>
        <p:nvSpPr>
          <p:cNvPr id="3" name="Content Placeholder 2"/>
          <p:cNvSpPr>
            <a:spLocks noGrp="1"/>
          </p:cNvSpPr>
          <p:nvPr>
            <p:ph idx="1"/>
          </p:nvPr>
        </p:nvSpPr>
        <p:spPr/>
        <p:txBody>
          <a:bodyPr>
            <a:noAutofit/>
          </a:bodyPr>
          <a:lstStyle/>
          <a:p>
            <a:r>
              <a:rPr lang="en-GB" altLang="en-US" sz="2800" dirty="0" err="1" smtClean="0"/>
              <a:t>Acas</a:t>
            </a:r>
            <a:r>
              <a:rPr lang="en-GB" altLang="en-US" sz="2800" dirty="0" smtClean="0"/>
              <a:t> early </a:t>
            </a:r>
            <a:r>
              <a:rPr lang="en-GB" altLang="en-US" sz="2800" dirty="0"/>
              <a:t>conciliation as </a:t>
            </a:r>
            <a:r>
              <a:rPr lang="en-GB" altLang="en-US" sz="2800" dirty="0" smtClean="0"/>
              <a:t>obstacle?</a:t>
            </a:r>
            <a:endParaRPr lang="en-GB" altLang="en-US" sz="2800" dirty="0"/>
          </a:p>
          <a:p>
            <a:r>
              <a:rPr lang="en-GB" altLang="en-US" sz="2800" dirty="0" smtClean="0"/>
              <a:t>Intimidating </a:t>
            </a:r>
            <a:r>
              <a:rPr lang="en-GB" altLang="en-US" sz="2800" dirty="0"/>
              <a:t>environment</a:t>
            </a:r>
          </a:p>
          <a:p>
            <a:pPr lvl="1">
              <a:spcBef>
                <a:spcPct val="0"/>
              </a:spcBef>
            </a:pPr>
            <a:r>
              <a:rPr lang="en-GB" altLang="en-US" sz="2400" dirty="0" smtClean="0"/>
              <a:t>Outnumbered</a:t>
            </a:r>
            <a:endParaRPr lang="en-GB" altLang="en-US" sz="2400" dirty="0"/>
          </a:p>
          <a:p>
            <a:pPr lvl="1">
              <a:spcBef>
                <a:spcPct val="0"/>
              </a:spcBef>
            </a:pPr>
            <a:r>
              <a:rPr lang="en-GB" altLang="en-US" sz="2400" dirty="0" smtClean="0"/>
              <a:t>Problems with language</a:t>
            </a:r>
            <a:endParaRPr lang="en-GB" altLang="en-US" sz="2400" dirty="0"/>
          </a:p>
          <a:p>
            <a:pPr lvl="1">
              <a:spcBef>
                <a:spcPct val="0"/>
              </a:spcBef>
            </a:pPr>
            <a:r>
              <a:rPr lang="en-GB" altLang="en-US" sz="2400" dirty="0" smtClean="0"/>
              <a:t>Alleged bullying from respondent’s </a:t>
            </a:r>
            <a:r>
              <a:rPr lang="en-GB" altLang="en-US" sz="2400" dirty="0"/>
              <a:t>legal </a:t>
            </a:r>
            <a:r>
              <a:rPr lang="en-GB" altLang="en-US" sz="2400" dirty="0" smtClean="0"/>
              <a:t>professionals</a:t>
            </a:r>
            <a:br>
              <a:rPr lang="en-GB" altLang="en-US" sz="2400" dirty="0" smtClean="0"/>
            </a:br>
            <a:r>
              <a:rPr lang="en-GB" altLang="en-US" sz="2400" dirty="0" smtClean="0"/>
              <a:t>- costs threats</a:t>
            </a:r>
            <a:endParaRPr lang="en-GB" altLang="en-US" sz="2400" dirty="0"/>
          </a:p>
          <a:p>
            <a:r>
              <a:rPr lang="en-GB" altLang="en-US" sz="2800" dirty="0"/>
              <a:t>Difficulties of </a:t>
            </a:r>
            <a:r>
              <a:rPr lang="en-GB" altLang="en-US" sz="2800" dirty="0" smtClean="0"/>
              <a:t>self-representation</a:t>
            </a:r>
            <a:endParaRPr lang="en-GB" altLang="en-US" sz="2800" dirty="0"/>
          </a:p>
          <a:p>
            <a:pPr lvl="1">
              <a:spcBef>
                <a:spcPct val="0"/>
              </a:spcBef>
            </a:pPr>
            <a:r>
              <a:rPr lang="en-GB" altLang="en-US" sz="2400" dirty="0" smtClean="0"/>
              <a:t>Cross-examination </a:t>
            </a:r>
            <a:r>
              <a:rPr lang="en-GB" altLang="en-US" sz="2400" dirty="0"/>
              <a:t>by </a:t>
            </a:r>
            <a:r>
              <a:rPr lang="en-GB" altLang="en-US" sz="2400" dirty="0" smtClean="0"/>
              <a:t>employer or representative</a:t>
            </a:r>
            <a:endParaRPr lang="en-GB" altLang="en-US" sz="2400" dirty="0"/>
          </a:p>
          <a:p>
            <a:r>
              <a:rPr lang="en-GB" altLang="en-US" sz="2800" dirty="0" smtClean="0"/>
              <a:t>The human costs</a:t>
            </a:r>
            <a:endParaRPr lang="en-GB" altLang="en-US" sz="2800" dirty="0"/>
          </a:p>
          <a:p>
            <a:pPr lvl="1">
              <a:spcBef>
                <a:spcPct val="0"/>
              </a:spcBef>
            </a:pPr>
            <a:r>
              <a:rPr lang="en-GB" altLang="en-US" sz="2400" dirty="0" smtClean="0"/>
              <a:t>Financial, health/wellbeing, family, future employment prospects</a:t>
            </a:r>
            <a:endParaRPr lang="en-GB" altLang="en-US" sz="2400" dirty="0"/>
          </a:p>
        </p:txBody>
      </p:sp>
    </p:spTree>
    <p:extLst>
      <p:ext uri="{BB962C8B-B14F-4D97-AF65-F5344CB8AC3E}">
        <p14:creationId xmlns:p14="http://schemas.microsoft.com/office/powerpoint/2010/main" val="92187656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21244</TotalTime>
  <Words>1414</Words>
  <Application>Microsoft Office PowerPoint</Application>
  <PresentationFormat>On-screen Show (4:3)</PresentationFormat>
  <Paragraphs>141</Paragraphs>
  <Slides>13</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Helvetica Neue</vt:lpstr>
      <vt:lpstr>Wingdings</vt:lpstr>
      <vt:lpstr>Clarity</vt:lpstr>
      <vt:lpstr>Access to Justice:  Article 6 and the right to a fair hearing</vt:lpstr>
      <vt:lpstr>About the research</vt:lpstr>
      <vt:lpstr>Lena’s story</vt:lpstr>
      <vt:lpstr>Lena’s story (2)</vt:lpstr>
      <vt:lpstr>Right to a fair hearing</vt:lpstr>
      <vt:lpstr>‘Practical and effective’ rights</vt:lpstr>
      <vt:lpstr>Do workers have ‘practical and effective’ rights?</vt:lpstr>
      <vt:lpstr>Impact of ET fees</vt:lpstr>
      <vt:lpstr>Fairness in procedure?</vt:lpstr>
      <vt:lpstr>Effective remedies?  Non-enforcement of awards</vt:lpstr>
      <vt:lpstr>Looking to the future: fair hearings</vt:lpstr>
      <vt:lpstr>Looking to the future: enforcing awards</vt:lpstr>
      <vt:lpstr>More information and comments</vt:lpstr>
    </vt:vector>
  </TitlesOfParts>
  <Company>University of Bristol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 McDermont</dc:creator>
  <cp:lastModifiedBy>bethier.org.uk</cp:lastModifiedBy>
  <cp:revision>79</cp:revision>
  <cp:lastPrinted>2014-02-27T12:47:43Z</cp:lastPrinted>
  <dcterms:created xsi:type="dcterms:W3CDTF">2014-02-20T16:53:07Z</dcterms:created>
  <dcterms:modified xsi:type="dcterms:W3CDTF">2015-10-13T11:48:27Z</dcterms:modified>
</cp:coreProperties>
</file>